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embeddedFontLst>
    <p:embeddedFont>
      <p:font typeface="Alegreya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Lato" panose="020B0604020202020204" charset="0"/>
      <p:regular r:id="rId31"/>
      <p:bold r:id="rId32"/>
      <p:italic r:id="rId33"/>
      <p:boldItalic r:id="rId34"/>
    </p:embeddedFont>
    <p:embeddedFont>
      <p:font typeface="Playfair Display" panose="020B0604020202020204" charset="0"/>
      <p:regular r:id="rId35"/>
      <p:bold r:id="rId36"/>
      <p:italic r:id="rId37"/>
      <p:boldItalic r:id="rId38"/>
    </p:embeddedFont>
    <p:embeddedFont>
      <p:font typeface="Roboto" panose="020B0604020202020204" charset="0"/>
      <p:regular r:id="rId39"/>
      <p:bold r:id="rId40"/>
      <p:italic r:id="rId41"/>
      <p:boldItalic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9" d="100"/>
          <a:sy n="19" d="100"/>
        </p:scale>
        <p:origin x="323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lkmanis.com/handpuppet_detail.php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 is ok to get angry. Wait for the child to calm down before talking to him or her.</a:t>
            </a:r>
            <a:endParaRPr/>
          </a:p>
        </p:txBody>
      </p:sp>
      <p:sp>
        <p:nvSpPr>
          <p:cNvPr id="150" name="Google Shape;15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Turtle puppets with retractable heads can be found at:  </a:t>
            </a:r>
            <a:r>
              <a:rPr lang="en-US" sz="2600" u="sng">
                <a:solidFill>
                  <a:schemeClr val="hlink"/>
                </a:solidFill>
                <a:hlinkClick r:id="rId3"/>
              </a:rPr>
              <a:t>http://www.folkmanis.com/handpuppet_detail.php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Talk about “Think, Breathe, and Do” app from Sesame Street</a:t>
            </a:r>
            <a:endParaRPr/>
          </a:p>
        </p:txBody>
      </p:sp>
      <p:sp>
        <p:nvSpPr>
          <p:cNvPr id="174" name="Google Shape;17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Breathing techniques are important to help a child calm down and regulate themselves. Many child do not understand the concept of breathing in or taking a deep breath and then breathing out to release it. There are many ways to teach this skill!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Smell the flower, blow out the candle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“smell the hot chocolate, and blow it to make it cool.”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Blowing bubbles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Raising hand up then lowering hand down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c04c255a2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c04c255a2e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a review of the Turtle Technique and can be used as your “cheat sheet” Remember the steps to thinking like a turtle to get you to a solution.</a:t>
            </a:r>
            <a:endParaRPr/>
          </a:p>
        </p:txBody>
      </p:sp>
      <p:sp>
        <p:nvSpPr>
          <p:cNvPr id="202" name="Google Shape;202;gc04c255a2e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239535e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239535e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c239535e2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clothes pins for name and/or picture of student</a:t>
            </a:r>
            <a:endParaRPr/>
          </a:p>
        </p:txBody>
      </p:sp>
      <p:sp>
        <p:nvSpPr>
          <p:cNvPr id="217" name="Google Shape;21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186a8e3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c186a8e3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c186a8e36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caafa6a6a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caafa6a6a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caafa6a6a9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Play video before moving on to the next slide</a:t>
            </a:r>
            <a:endParaRPr/>
          </a:p>
        </p:txBody>
      </p:sp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c186a8e36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c186a8e36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c186a8e366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Discuss BREATHE, THINK and DO app from Sesame Street</a:t>
            </a:r>
            <a:endParaRPr sz="1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4688"/>
            <a:ext cx="4594225" cy="3446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893842" y="4347454"/>
            <a:ext cx="5070317" cy="412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It is important that children learn the “get an adult” solution first so that as the child is learning these solutions the adult can help keep all children safe and/or guide other possible solutions and help scaffold peer interactions.  Other possible solutions are:  take a break, get a friend, get help, talk about it, walk away, etc.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Ask volunteers for role playing or give vignettes.</a:t>
            </a:r>
            <a:endParaRPr/>
          </a:p>
        </p:txBody>
      </p:sp>
      <p:sp>
        <p:nvSpPr>
          <p:cNvPr id="128" name="Google Shape;12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04c255a2e_2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04c255a2e_2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c04c255a2e_2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7388"/>
            <a:ext cx="4567238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586721" y="0"/>
            <a:ext cx="79707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86721" y="6769200"/>
            <a:ext cx="79707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" name="Google Shape;16;p2"/>
          <p:cNvCxnSpPr/>
          <p:nvPr/>
        </p:nvCxnSpPr>
        <p:spPr>
          <a:xfrm>
            <a:off x="733219" y="2980467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30600" y="182400"/>
            <a:ext cx="7893000" cy="247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630600" y="4304500"/>
            <a:ext cx="7893000" cy="169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586721" y="0"/>
            <a:ext cx="79707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586721" y="6769200"/>
            <a:ext cx="79707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805050"/>
            <a:ext cx="7970700" cy="20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586725" y="3957850"/>
            <a:ext cx="79707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586721" y="6769200"/>
            <a:ext cx="79707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586721" y="0"/>
            <a:ext cx="79707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509550" y="2561800"/>
            <a:ext cx="8124900" cy="17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125" y="6727600"/>
            <a:ext cx="9144000" cy="130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" name="Google Shape;27;p4"/>
          <p:cNvCxnSpPr/>
          <p:nvPr/>
        </p:nvCxnSpPr>
        <p:spPr>
          <a:xfrm>
            <a:off x="419425" y="1538926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11700" y="496967"/>
            <a:ext cx="8520600" cy="8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311700" y="1890400"/>
            <a:ext cx="8520600" cy="42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5"/>
          <p:cNvCxnSpPr/>
          <p:nvPr/>
        </p:nvCxnSpPr>
        <p:spPr>
          <a:xfrm>
            <a:off x="419425" y="1538926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311700" y="496967"/>
            <a:ext cx="8520600" cy="8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311700" y="1890600"/>
            <a:ext cx="3999900" cy="42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832400" y="1890600"/>
            <a:ext cx="3999900" cy="42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11700" y="496967"/>
            <a:ext cx="8520600" cy="8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7"/>
          <p:cNvCxnSpPr/>
          <p:nvPr/>
        </p:nvCxnSpPr>
        <p:spPr>
          <a:xfrm>
            <a:off x="411044" y="1890363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11700" y="2187133"/>
            <a:ext cx="2808000" cy="39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586721" y="0"/>
            <a:ext cx="79707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586721" y="6769200"/>
            <a:ext cx="79707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4572000" y="-1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65500" y="1446167"/>
            <a:ext cx="4045200" cy="22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65500" y="3793600"/>
            <a:ext cx="4045200" cy="18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96967"/>
            <a:ext cx="8520600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890400"/>
            <a:ext cx="8520600" cy="42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iQlKvKxOrdAhXrYd8KHe4fC1gQjRx6BAgBEAU&amp;url=http://worldartsme.com/team-problem-solving-clipart.html&amp;psig=AOvVaw1femNk20UggSKCrSINPcvz&amp;ust=153866509786704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hallengingbehavior.cbcs.usf.edu/docs/TuckerTurtle_Story_Home.pdf" TargetMode="External"/><Relationship Id="rId4" Type="http://schemas.openxmlformats.org/officeDocument/2006/relationships/hyperlink" Target="about:blan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4CX4ytcpCzFSbQCQ9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3HjqIg25M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u0YEii4FkQ" TargetMode="External"/><Relationship Id="rId7" Type="http://schemas.openxmlformats.org/officeDocument/2006/relationships/hyperlink" Target="https://challengingbehavior.cbcs.usf.edu/docs/Smell-Blow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hallengingbehavior.cbcs.usf.edu/docs/ProblemSolving_Story.pdf" TargetMode="External"/><Relationship Id="rId5" Type="http://schemas.openxmlformats.org/officeDocument/2006/relationships/hyperlink" Target="https://challengingbehavior.cbcs.usf.edu/docs/Solution_kit_cards_home.pdf" TargetMode="External"/><Relationship Id="rId4" Type="http://schemas.openxmlformats.org/officeDocument/2006/relationships/hyperlink" Target="http://csefel.vanderbilt.edu/resources/strategies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%3A%2F%2Fwww.burh-anomatic.com%2Fimages%2Fsolutions.jpg&amp;imgrefurl=http%3A%2F%2Fwww.burh-anomatic.com%2Findex.php%2Fsolutions&amp;docid=1DD2ztBloGdT_M&amp;tbnid=J9mXeAvuU5Lp3M%3A&amp;vet=10ahUKEwikoN2Jj6LlAhWGiOAKHZyFDTEQMwiEASgMMAw..i&amp;w=3059&amp;h=1634&amp;bih=624&amp;biw=1301&amp;q=solutions&amp;ved=0ahUKEwikoN2Jj6LlAhWGiOAKHZyFDTEQMwiEASgMMAw&amp;iact=mrc&amp;uact=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ctrTitle"/>
          </p:nvPr>
        </p:nvSpPr>
        <p:spPr>
          <a:xfrm>
            <a:off x="990600" y="2514600"/>
            <a:ext cx="43434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/>
              <a:t> </a:t>
            </a:r>
            <a:r>
              <a:rPr lang="en-US" sz="4770"/>
              <a:t>Promoting</a:t>
            </a:r>
            <a:endParaRPr sz="477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4770" b="1"/>
              <a:t>Social Emotional Skills at Home</a:t>
            </a:r>
            <a:endParaRPr sz="4770"/>
          </a:p>
        </p:txBody>
      </p:sp>
      <p:pic>
        <p:nvPicPr>
          <p:cNvPr id="79" name="Google Shape;79;p14" descr="Image result for problem solving clip art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025" y="286376"/>
            <a:ext cx="314494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2600" y="685800"/>
            <a:ext cx="3061415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Controlling Anger and Impulse</a:t>
            </a:r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6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●"/>
            </a:pPr>
            <a:r>
              <a:rPr lang="en-US" sz="2960"/>
              <a:t>Recognizing that anger can interfere with problem solving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●"/>
            </a:pPr>
            <a:r>
              <a:rPr lang="en-US" sz="2960"/>
              <a:t>Learning how to identify anger in oneself and others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●"/>
            </a:pPr>
            <a:r>
              <a:rPr lang="en-US" sz="2960"/>
              <a:t>Learning how to calm down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●"/>
            </a:pPr>
            <a:r>
              <a:rPr lang="en-US" sz="2960"/>
              <a:t>Understanding appropriate ways to express anger</a:t>
            </a:r>
            <a:endParaRPr/>
          </a:p>
          <a:p>
            <a:pPr marL="34290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120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  <p:pic>
        <p:nvPicPr>
          <p:cNvPr id="154" name="Google Shape;15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5510" y="1600200"/>
            <a:ext cx="3523515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/>
          <p:nvPr/>
        </p:nvSpPr>
        <p:spPr>
          <a:xfrm>
            <a:off x="33867" y="0"/>
            <a:ext cx="9033933" cy="8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Turtle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Technique</a:t>
            </a:r>
            <a:endParaRPr/>
          </a:p>
        </p:txBody>
      </p:sp>
      <p:pic>
        <p:nvPicPr>
          <p:cNvPr id="161" name="Google Shape;16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2900" y="800100"/>
            <a:ext cx="2253999" cy="2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9163" y="3656013"/>
            <a:ext cx="2230437" cy="289718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 txBox="1"/>
          <p:nvPr/>
        </p:nvSpPr>
        <p:spPr>
          <a:xfrm>
            <a:off x="889000" y="6029325"/>
            <a:ext cx="1355725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CCC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64" name="Google Shape;164;p24"/>
          <p:cNvSpPr txBox="1"/>
          <p:nvPr/>
        </p:nvSpPr>
        <p:spPr>
          <a:xfrm>
            <a:off x="904875" y="5583238"/>
            <a:ext cx="963613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CCCC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65" name="Google Shape;165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1775" y="3656025"/>
            <a:ext cx="2276251" cy="289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76463" y="800100"/>
            <a:ext cx="2255837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/>
          <p:nvPr/>
        </p:nvSpPr>
        <p:spPr>
          <a:xfrm>
            <a:off x="309562" y="1524000"/>
            <a:ext cx="18240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Recognize that you feel angry.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68" name="Google Shape;168;p24"/>
          <p:cNvSpPr/>
          <p:nvPr/>
        </p:nvSpPr>
        <p:spPr>
          <a:xfrm>
            <a:off x="7010400" y="1524000"/>
            <a:ext cx="1828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“Think” Stop.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180975" y="4191000"/>
            <a:ext cx="22098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Go into shell. </a:t>
            </a:r>
            <a:endParaRPr sz="20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Take 3 deep breaths.  Then, think calm, coping thoughts.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0" name="Google Shape;170;p24"/>
          <p:cNvSpPr/>
          <p:nvPr/>
        </p:nvSpPr>
        <p:spPr>
          <a:xfrm>
            <a:off x="7010400" y="4267200"/>
            <a:ext cx="19050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Come out of shell when calm and think of a solution</a:t>
            </a: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3820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A scripted story to assist with teaching the “Turtle Technique”</a:t>
            </a:r>
            <a:br>
              <a:rPr lang="en-US" sz="3600"/>
            </a:br>
            <a:br>
              <a:rPr lang="en-US" sz="1620"/>
            </a:br>
            <a:r>
              <a:rPr lang="en-US" sz="2880"/>
              <a:t>By Rochelle Lentini</a:t>
            </a:r>
            <a:br>
              <a:rPr lang="en-US" sz="2880"/>
            </a:br>
            <a:r>
              <a:rPr lang="en-US" sz="2880"/>
              <a:t>March 2005</a:t>
            </a:r>
            <a:endParaRPr sz="3240"/>
          </a:p>
        </p:txBody>
      </p:sp>
      <p:pic>
        <p:nvPicPr>
          <p:cNvPr id="177" name="Google Shape;177;p25" descr="j0136827[1]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690576"/>
            <a:ext cx="2834924" cy="471022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/>
          <p:nvPr/>
        </p:nvSpPr>
        <p:spPr>
          <a:xfrm>
            <a:off x="3886200" y="2224725"/>
            <a:ext cx="42771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Tucker Turtle Takes Time to Tuck and Think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Tucker Turtle Takes Time to Tuck and Think at Home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382000" cy="121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Teach and Practice How Tucker Breathes</a:t>
            </a:r>
            <a:endParaRPr/>
          </a:p>
        </p:txBody>
      </p:sp>
      <p:grpSp>
        <p:nvGrpSpPr>
          <p:cNvPr id="185" name="Google Shape;185;p26"/>
          <p:cNvGrpSpPr/>
          <p:nvPr/>
        </p:nvGrpSpPr>
        <p:grpSpPr>
          <a:xfrm>
            <a:off x="1143000" y="1676400"/>
            <a:ext cx="6858000" cy="4724400"/>
            <a:chOff x="1143000" y="1524000"/>
            <a:chExt cx="6858000" cy="4953000"/>
          </a:xfrm>
        </p:grpSpPr>
        <p:sp>
          <p:nvSpPr>
            <p:cNvPr id="186" name="Google Shape;186;p26"/>
            <p:cNvSpPr txBox="1"/>
            <p:nvPr/>
          </p:nvSpPr>
          <p:spPr>
            <a:xfrm>
              <a:off x="4572000" y="1905000"/>
              <a:ext cx="3429000" cy="419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smell flowers</a:t>
              </a: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4572000" y="4171950"/>
              <a:ext cx="3429000" cy="419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&amp; blow pinwheel</a:t>
              </a:r>
              <a:endParaRPr/>
            </a:p>
          </p:txBody>
        </p:sp>
        <p:pic>
          <p:nvPicPr>
            <p:cNvPr id="188" name="Google Shape;188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3000" y="1892230"/>
              <a:ext cx="787415" cy="12210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26"/>
            <p:cNvSpPr txBox="1"/>
            <p:nvPr/>
          </p:nvSpPr>
          <p:spPr>
            <a:xfrm>
              <a:off x="1295400" y="2047875"/>
              <a:ext cx="3048000" cy="742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Tucker Turtle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knows how to </a:t>
              </a: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1143000" y="1524000"/>
              <a:ext cx="3429000" cy="49530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4572000" y="1524000"/>
              <a:ext cx="3429000" cy="49530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6"/>
            <p:cNvSpPr txBox="1"/>
            <p:nvPr/>
          </p:nvSpPr>
          <p:spPr>
            <a:xfrm>
              <a:off x="1143000" y="1524000"/>
              <a:ext cx="3429000" cy="5485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FIRST</a:t>
              </a:r>
              <a:endParaRPr/>
            </a:p>
          </p:txBody>
        </p:sp>
        <p:sp>
          <p:nvSpPr>
            <p:cNvPr id="193" name="Google Shape;193;p26"/>
            <p:cNvSpPr txBox="1"/>
            <p:nvPr/>
          </p:nvSpPr>
          <p:spPr>
            <a:xfrm>
              <a:off x="4572000" y="1524000"/>
              <a:ext cx="3429000" cy="5485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THEN</a:t>
              </a:r>
              <a:endParaRPr/>
            </a:p>
          </p:txBody>
        </p:sp>
        <p:pic>
          <p:nvPicPr>
            <p:cNvPr id="194" name="Google Shape;194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99453" y="4560294"/>
              <a:ext cx="1839547" cy="1819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6" descr="E:\DCIM\100OLYMP\P5091423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363418" y="2260389"/>
              <a:ext cx="1799382" cy="193061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6" name="Google Shape;196;p26"/>
            <p:cNvGrpSpPr/>
            <p:nvPr/>
          </p:nvGrpSpPr>
          <p:grpSpPr>
            <a:xfrm>
              <a:off x="1600200" y="3276600"/>
              <a:ext cx="2438400" cy="1981200"/>
              <a:chOff x="1524000" y="3124200"/>
              <a:chExt cx="2438400" cy="1981200"/>
            </a:xfrm>
          </p:grpSpPr>
          <p:sp>
            <p:nvSpPr>
              <p:cNvPr id="197" name="Google Shape;197;p26"/>
              <p:cNvSpPr/>
              <p:nvPr/>
            </p:nvSpPr>
            <p:spPr>
              <a:xfrm>
                <a:off x="1524000" y="3124200"/>
                <a:ext cx="2438400" cy="19812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0000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26"/>
              <p:cNvSpPr txBox="1"/>
              <p:nvPr/>
            </p:nvSpPr>
            <p:spPr>
              <a:xfrm>
                <a:off x="1869649" y="3699030"/>
                <a:ext cx="1711751" cy="8066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STOP</a:t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475" y="110525"/>
            <a:ext cx="8817750" cy="659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Self-Regulation</a:t>
            </a:r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6327300" cy="316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40000"/>
          </a:bodyPr>
          <a:lstStyle/>
          <a:p>
            <a:pPr marL="457200" lvl="0" indent="-369570" algn="l" rtl="0">
              <a:spcBef>
                <a:spcPts val="360"/>
              </a:spcBef>
              <a:spcAft>
                <a:spcPts val="0"/>
              </a:spcAft>
              <a:buSzPct val="100000"/>
              <a:buChar char="●"/>
            </a:pPr>
            <a:r>
              <a:rPr lang="en-US" sz="5550"/>
              <a:t>The ability to understand and manage ourselves:</a:t>
            </a:r>
            <a:endParaRPr sz="5550"/>
          </a:p>
          <a:p>
            <a:pPr marL="914400" lvl="1" indent="-369569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5550"/>
              <a:t>Behaviors</a:t>
            </a:r>
            <a:endParaRPr sz="5550"/>
          </a:p>
          <a:p>
            <a:pPr marL="914400" lvl="1" indent="-369569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5550"/>
              <a:t>Emotions</a:t>
            </a:r>
            <a:endParaRPr sz="5550"/>
          </a:p>
          <a:p>
            <a:pPr marL="914400" lvl="1" indent="-369569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5550"/>
              <a:t>Reactions</a:t>
            </a:r>
            <a:endParaRPr sz="5550"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5550"/>
              <a:t>Regulating your own self in specific situations</a:t>
            </a:r>
            <a:endParaRPr sz="5550"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5550"/>
              <a:t>Keeping the body, mind, and emotions on task</a:t>
            </a:r>
            <a:endParaRPr sz="555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2" name="Google Shape;21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449425"/>
            <a:ext cx="2669649" cy="22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8"/>
          <p:cNvPicPr preferRelativeResize="0"/>
          <p:nvPr/>
        </p:nvPicPr>
        <p:blipFill rotWithShape="1">
          <a:blip r:embed="rId4">
            <a:alphaModFix/>
          </a:blip>
          <a:srcRect l="15577" r="15919"/>
          <a:stretch/>
        </p:blipFill>
        <p:spPr>
          <a:xfrm>
            <a:off x="6784450" y="274650"/>
            <a:ext cx="2206325" cy="35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9" descr="P:\CBCS-CFS DARES CB-PWPBS\Photographs\Monthly trainings\SocialSkills\IMG_127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754547" y="1503254"/>
            <a:ext cx="5805537" cy="386583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20" name="Google Shape;22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679" y="481035"/>
            <a:ext cx="3920921" cy="5919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8688" y="202353"/>
            <a:ext cx="4986624" cy="645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Something to think about….</a:t>
            </a:r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b="1" i="1">
                <a:latin typeface="Alegreya"/>
                <a:ea typeface="Alegreya"/>
                <a:cs typeface="Alegreya"/>
                <a:sym typeface="Alegreya"/>
              </a:rPr>
              <a:t>When little people are</a:t>
            </a:r>
            <a:endParaRPr sz="3000">
              <a:latin typeface="Alegreya"/>
              <a:ea typeface="Alegreya"/>
              <a:cs typeface="Alegreya"/>
              <a:sym typeface="Alegreya"/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b="1" i="1">
                <a:latin typeface="Alegreya"/>
                <a:ea typeface="Alegreya"/>
                <a:cs typeface="Alegreya"/>
                <a:sym typeface="Alegreya"/>
              </a:rPr>
              <a:t>overwhelmed by</a:t>
            </a:r>
            <a:endParaRPr sz="3000">
              <a:latin typeface="Alegreya"/>
              <a:ea typeface="Alegreya"/>
              <a:cs typeface="Alegreya"/>
              <a:sym typeface="Alegreya"/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sz="3000" b="1" i="1">
                <a:solidFill>
                  <a:srgbClr val="FF0000"/>
                </a:solidFill>
                <a:latin typeface="Alegreya"/>
                <a:ea typeface="Alegreya"/>
                <a:cs typeface="Alegreya"/>
                <a:sym typeface="Alegreya"/>
              </a:rPr>
              <a:t>BIG EMOTIONS</a:t>
            </a:r>
            <a:endParaRPr sz="3000">
              <a:latin typeface="Alegreya"/>
              <a:ea typeface="Alegreya"/>
              <a:cs typeface="Alegreya"/>
              <a:sym typeface="Alegreya"/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b="1" i="1">
                <a:latin typeface="Alegreya"/>
                <a:ea typeface="Alegreya"/>
                <a:cs typeface="Alegreya"/>
                <a:sym typeface="Alegreya"/>
              </a:rPr>
              <a:t>It is our job to</a:t>
            </a:r>
            <a:endParaRPr sz="3000">
              <a:latin typeface="Alegreya"/>
              <a:ea typeface="Alegreya"/>
              <a:cs typeface="Alegreya"/>
              <a:sym typeface="Alegreya"/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b="1" i="1">
                <a:latin typeface="Alegreya"/>
                <a:ea typeface="Alegreya"/>
                <a:cs typeface="Alegreya"/>
                <a:sym typeface="Alegreya"/>
              </a:rPr>
              <a:t>share our </a:t>
            </a:r>
            <a:r>
              <a:rPr lang="en-US" sz="3000" b="1" i="1">
                <a:solidFill>
                  <a:srgbClr val="0070C0"/>
                </a:solidFill>
                <a:latin typeface="Alegreya"/>
                <a:ea typeface="Alegreya"/>
                <a:cs typeface="Alegreya"/>
                <a:sym typeface="Alegreya"/>
              </a:rPr>
              <a:t>CALM</a:t>
            </a:r>
            <a:endParaRPr sz="3000">
              <a:latin typeface="Alegreya"/>
              <a:ea typeface="Alegreya"/>
              <a:cs typeface="Alegreya"/>
              <a:sym typeface="Alegreya"/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b="1" i="1">
                <a:latin typeface="Alegreya"/>
                <a:ea typeface="Alegreya"/>
                <a:cs typeface="Alegreya"/>
                <a:sym typeface="Alegreya"/>
              </a:rPr>
              <a:t>and not join their chaos.</a:t>
            </a:r>
            <a:endParaRPr sz="3000">
              <a:latin typeface="Alegreya"/>
              <a:ea typeface="Alegreya"/>
              <a:cs typeface="Alegreya"/>
              <a:sym typeface="Alegreya"/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b="1" i="1">
                <a:latin typeface="Alegreya"/>
                <a:ea typeface="Alegreya"/>
                <a:cs typeface="Alegreya"/>
                <a:sym typeface="Alegreya"/>
              </a:rPr>
              <a:t>- L. Knost</a:t>
            </a:r>
            <a:endParaRPr sz="3000" b="1" i="1">
              <a:latin typeface="Alegreya"/>
              <a:ea typeface="Alegreya"/>
              <a:cs typeface="Alegreya"/>
              <a:sym typeface="Alegreya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Survey Time!!</a:t>
            </a:r>
            <a:endParaRPr/>
          </a:p>
        </p:txBody>
      </p:sp>
      <p:sp>
        <p:nvSpPr>
          <p:cNvPr id="240" name="Google Shape;240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Please don’t forget to take our Parent Survey. The information from this survey helps us plan and implement workshops and resources based on family needs!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400" u="sng">
                <a:solidFill>
                  <a:schemeClr val="hlink"/>
                </a:solidFill>
                <a:hlinkClick r:id="rId3"/>
              </a:rPr>
              <a:t>Parent Survey</a:t>
            </a:r>
            <a:endParaRPr sz="34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00"/>
                </a:solidFill>
              </a:rPr>
              <a:t>THANK YOU!!!!</a:t>
            </a:r>
            <a:endParaRPr sz="3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457200" y="1276350"/>
            <a:ext cx="8229600" cy="3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●"/>
            </a:pPr>
            <a:r>
              <a:rPr lang="en-US" sz="2000"/>
              <a:t>Problem Solving Steps and Solutions</a:t>
            </a:r>
            <a:endParaRPr sz="2000"/>
          </a:p>
          <a:p>
            <a:pPr marL="342900" lvl="0" indent="-355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400"/>
              <a:buChar char="●"/>
            </a:pPr>
            <a:r>
              <a:rPr lang="en-US" sz="2000"/>
              <a:t>Conflict Resolution Process</a:t>
            </a:r>
            <a:endParaRPr sz="2000"/>
          </a:p>
          <a:p>
            <a:pPr marL="342900" lvl="0" indent="-355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400"/>
              <a:buChar char="●"/>
            </a:pPr>
            <a:r>
              <a:rPr lang="en-US" sz="2000"/>
              <a:t>Tucker Turtle</a:t>
            </a:r>
            <a:endParaRPr sz="2000"/>
          </a:p>
          <a:p>
            <a:pPr marL="342900" lvl="0" indent="-355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400"/>
              <a:buChar char="●"/>
            </a:pPr>
            <a:r>
              <a:rPr lang="en-US" sz="2000"/>
              <a:t>Self-regulation strategies</a:t>
            </a:r>
            <a:endParaRPr sz="2000"/>
          </a:p>
          <a:p>
            <a:pPr marL="342900" lvl="0" indent="-355600" algn="l" rtl="0">
              <a:spcBef>
                <a:spcPts val="640"/>
              </a:spcBef>
              <a:spcAft>
                <a:spcPts val="0"/>
              </a:spcAft>
              <a:buSzPts val="3400"/>
              <a:buChar char="●"/>
            </a:pPr>
            <a:r>
              <a:rPr lang="en-US" sz="2000"/>
              <a:t>Resources</a:t>
            </a:r>
            <a:endParaRPr sz="2000"/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827375" y="5056175"/>
            <a:ext cx="80532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A Child's View to Calming Down</a:t>
            </a:r>
            <a:endParaRPr sz="33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247" name="Google Shape;247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Breathe, Think, and Do with Sesame (download the free app on Apple or android and any tablet)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https://youtu.be/yu0YEii4FkQ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CSEFEL: Center on the Social and Emotional Foundations for Early Learning (vanderbilt.edu)</a:t>
            </a:r>
            <a:endParaRPr sz="24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 u="sng">
                <a:solidFill>
                  <a:schemeClr val="hlink"/>
                </a:solidFill>
                <a:hlinkClick r:id="rId5"/>
              </a:rPr>
              <a:t>Solution Cards for Home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u="sng">
                <a:solidFill>
                  <a:schemeClr val="hlink"/>
                </a:solidFill>
                <a:hlinkClick r:id="rId6"/>
              </a:rPr>
              <a:t>Problem Solving Story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u="sng">
                <a:solidFill>
                  <a:schemeClr val="hlink"/>
                </a:solidFill>
                <a:hlinkClick r:id="rId7"/>
              </a:rPr>
              <a:t>Deep Breathing Printable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/>
              <a:t>Problem Solving invol</a:t>
            </a:r>
            <a:r>
              <a:rPr lang="en-US" sz="4400"/>
              <a:t>ves...</a:t>
            </a:r>
            <a:r>
              <a:rPr lang="en-US" sz="4400" b="1"/>
              <a:t> </a:t>
            </a:r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/>
              <a:t>Using key steps to solve conflicts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/>
              <a:t>Thinking of alternative solutions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/>
              <a:t>Learning that solutions have consequences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/>
              <a:t>Learning to evaluate solutions - Is it safe? Is it fair?  Does it bring about good feelings?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/>
              <a:t>What to do when a solution doesn’t work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381000" y="38100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Problem Solving Steps</a:t>
            </a:r>
            <a:endParaRPr/>
          </a:p>
        </p:txBody>
      </p:sp>
      <p:grpSp>
        <p:nvGrpSpPr>
          <p:cNvPr id="100" name="Google Shape;100;p17"/>
          <p:cNvGrpSpPr/>
          <p:nvPr/>
        </p:nvGrpSpPr>
        <p:grpSpPr>
          <a:xfrm>
            <a:off x="515556" y="1371600"/>
            <a:ext cx="8095043" cy="3391463"/>
            <a:chOff x="258096" y="1695920"/>
            <a:chExt cx="8597137" cy="3452812"/>
          </a:xfrm>
        </p:grpSpPr>
        <p:pic>
          <p:nvPicPr>
            <p:cNvPr id="101" name="Google Shape;101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8096" y="1695920"/>
              <a:ext cx="1766824" cy="34528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04881" y="1695920"/>
              <a:ext cx="1818481" cy="34528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08919" y="1695920"/>
              <a:ext cx="1806438" cy="34528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88409" y="1695920"/>
              <a:ext cx="1766824" cy="34528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17"/>
          <p:cNvSpPr txBox="1"/>
          <p:nvPr/>
        </p:nvSpPr>
        <p:spPr>
          <a:xfrm>
            <a:off x="381000" y="4800600"/>
            <a:ext cx="8382000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it be safe?</a:t>
            </a:r>
            <a:endParaRPr/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it be fair?</a:t>
            </a:r>
            <a:endParaRPr/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would everyone feel?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6625" y="1082750"/>
            <a:ext cx="2670175" cy="26511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12" name="Google Shape;112;p18"/>
          <p:cNvSpPr txBox="1"/>
          <p:nvPr/>
        </p:nvSpPr>
        <p:spPr>
          <a:xfrm>
            <a:off x="4648200" y="762000"/>
            <a:ext cx="4038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381000" y="381000"/>
            <a:ext cx="8382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Help the Child Think of a Possible Solution:</a:t>
            </a:r>
            <a:endParaRPr/>
          </a:p>
        </p:txBody>
      </p:sp>
      <p:sp>
        <p:nvSpPr>
          <p:cNvPr id="114" name="Google Shape;114;p18"/>
          <p:cNvSpPr txBox="1"/>
          <p:nvPr/>
        </p:nvSpPr>
        <p:spPr>
          <a:xfrm>
            <a:off x="561068" y="1600200"/>
            <a:ext cx="4724400" cy="499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an adult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nicely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Ignore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Say, “Please stop.”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Say, “Please.”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 toys/item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Wait and take turns</a:t>
            </a:r>
            <a:endParaRPr/>
          </a:p>
        </p:txBody>
      </p:sp>
      <p:grpSp>
        <p:nvGrpSpPr>
          <p:cNvPr id="115" name="Google Shape;115;p18"/>
          <p:cNvGrpSpPr/>
          <p:nvPr/>
        </p:nvGrpSpPr>
        <p:grpSpPr>
          <a:xfrm>
            <a:off x="4286250" y="3733800"/>
            <a:ext cx="2647950" cy="2636837"/>
            <a:chOff x="3324225" y="1573213"/>
            <a:chExt cx="2647950" cy="2560637"/>
          </a:xfrm>
        </p:grpSpPr>
        <p:pic>
          <p:nvPicPr>
            <p:cNvPr id="116" name="Google Shape;116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24225" y="1573213"/>
              <a:ext cx="2647950" cy="2560637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sp>
          <p:nvSpPr>
            <p:cNvPr id="117" name="Google Shape;117;p18"/>
            <p:cNvSpPr txBox="1"/>
            <p:nvPr/>
          </p:nvSpPr>
          <p:spPr>
            <a:xfrm>
              <a:off x="4419600" y="1600200"/>
              <a:ext cx="1371599" cy="70788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Get an Adult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/>
          <p:nvPr/>
        </p:nvSpPr>
        <p:spPr>
          <a:xfrm>
            <a:off x="381000" y="304800"/>
            <a:ext cx="8382000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Other possible solutions are: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l" rtl="0">
              <a:spcBef>
                <a:spcPts val="0"/>
              </a:spcBef>
              <a:spcAft>
                <a:spcPts val="0"/>
              </a:spcAft>
              <a:buSzPts val="4000"/>
              <a:buFont typeface="Arial"/>
              <a:buChar char="•"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 take a break</a:t>
            </a:r>
            <a:endParaRPr/>
          </a:p>
          <a:p>
            <a:pPr marL="0" marR="0" lvl="0" indent="-254000" algn="l" rtl="0">
              <a:spcBef>
                <a:spcPts val="0"/>
              </a:spcBef>
              <a:spcAft>
                <a:spcPts val="0"/>
              </a:spcAft>
              <a:buSzPts val="4000"/>
              <a:buFont typeface="Arial"/>
              <a:buChar char="•"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 get a friend</a:t>
            </a:r>
            <a:endParaRPr/>
          </a:p>
          <a:p>
            <a:pPr marL="0" marR="0" lvl="0" indent="-254000" algn="l" rtl="0">
              <a:spcBef>
                <a:spcPts val="0"/>
              </a:spcBef>
              <a:spcAft>
                <a:spcPts val="0"/>
              </a:spcAft>
              <a:buSzPts val="4000"/>
              <a:buFont typeface="Arial"/>
              <a:buChar char="•"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 get help </a:t>
            </a:r>
            <a:endParaRPr/>
          </a:p>
          <a:p>
            <a:pPr marL="0" marR="0" lvl="0" indent="-254000" algn="l" rtl="0">
              <a:spcBef>
                <a:spcPts val="0"/>
              </a:spcBef>
              <a:spcAft>
                <a:spcPts val="0"/>
              </a:spcAft>
              <a:buSzPts val="4000"/>
              <a:buFont typeface="Arial"/>
              <a:buChar char="•"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 talk about it </a:t>
            </a:r>
            <a:endParaRPr/>
          </a:p>
          <a:p>
            <a:pPr marL="0" marR="0" lvl="0" indent="-254000" algn="l" rtl="0">
              <a:spcBef>
                <a:spcPts val="0"/>
              </a:spcBef>
              <a:spcAft>
                <a:spcPts val="0"/>
              </a:spcAft>
              <a:buSzPts val="4000"/>
              <a:buFont typeface="Arial"/>
              <a:buChar char="•"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 walk away</a:t>
            </a:r>
            <a:endParaRPr/>
          </a:p>
        </p:txBody>
      </p:sp>
      <p:sp>
        <p:nvSpPr>
          <p:cNvPr id="123" name="Google Shape;123;p19" descr="Image result for solutions">
            <a:hlinkClick r:id="rId3"/>
          </p:cNvPr>
          <p:cNvSpPr/>
          <p:nvPr/>
        </p:nvSpPr>
        <p:spPr>
          <a:xfrm>
            <a:off x="92075" y="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9" descr="C:\Users\littlefinger\Desktop\untitl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3800" y="1752600"/>
            <a:ext cx="5135125" cy="32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Steps in Resolving Conflicts</a:t>
            </a: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100"/>
              <a:t>1. </a:t>
            </a:r>
            <a:r>
              <a:rPr lang="en-US" sz="2300"/>
              <a:t>Approach calmly</a:t>
            </a:r>
            <a:endParaRPr sz="23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300"/>
              <a:t>2. Acknowledge feelings</a:t>
            </a:r>
            <a:endParaRPr sz="23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300"/>
              <a:t>3. Gather information</a:t>
            </a:r>
            <a:endParaRPr sz="23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300"/>
              <a:t>4. Restate the problem</a:t>
            </a:r>
            <a:endParaRPr sz="23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300"/>
              <a:t>5. Ask for ideas for solutions and choose one together.</a:t>
            </a:r>
            <a:endParaRPr sz="2300"/>
          </a:p>
          <a:p>
            <a:pPr marL="0" lvl="0" indent="0" algn="l" rtl="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rPr lang="en-US" sz="2300"/>
              <a:t>6. Be prepared to give follow-up support</a:t>
            </a:r>
            <a:endParaRPr sz="2300"/>
          </a:p>
        </p:txBody>
      </p:sp>
      <p:sp>
        <p:nvSpPr>
          <p:cNvPr id="132" name="Google Shape;132;p20" descr="Image result for keep calm clip art"/>
          <p:cNvSpPr/>
          <p:nvPr/>
        </p:nvSpPr>
        <p:spPr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6725" y="4002200"/>
            <a:ext cx="2465785" cy="2571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72223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6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sz="3600" b="1">
                <a:solidFill>
                  <a:schemeClr val="dk1"/>
                </a:solidFill>
              </a:rPr>
            </a:br>
            <a:r>
              <a:rPr lang="en-US" sz="3240" b="1">
                <a:solidFill>
                  <a:schemeClr val="dk1"/>
                </a:solidFill>
              </a:rPr>
              <a:t>Supporting Young Children with Problem-Solving in the Moment</a:t>
            </a:r>
            <a:br>
              <a:rPr lang="en-US" sz="3600" b="1">
                <a:solidFill>
                  <a:schemeClr val="dk1"/>
                </a:solidFill>
              </a:rPr>
            </a:br>
            <a:endParaRPr sz="3600" b="1">
              <a:solidFill>
                <a:schemeClr val="dk1"/>
              </a:solidFill>
            </a:endParaRPr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533400" y="1905000"/>
            <a:ext cx="8153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Anticipate problems</a:t>
            </a:r>
            <a:endParaRPr/>
          </a:p>
          <a:p>
            <a:pPr marL="0" lvl="0" indent="0" algn="ctr" rtl="0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Seek proximity</a:t>
            </a:r>
            <a:endParaRPr/>
          </a:p>
          <a:p>
            <a:pPr marL="0" lvl="0" indent="0" algn="ctr" rtl="0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Support </a:t>
            </a:r>
            <a:endParaRPr/>
          </a:p>
          <a:p>
            <a:pPr marL="0" lvl="0" indent="0" algn="ctr" rtl="0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Encourage</a:t>
            </a:r>
            <a:endParaRPr/>
          </a:p>
          <a:p>
            <a:pPr marL="0" lvl="0" indent="0" algn="ctr" rtl="0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Promote </a:t>
            </a:r>
            <a:endParaRPr sz="3600">
              <a:solidFill>
                <a:schemeClr val="lt1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788</Words>
  <Application>Microsoft Office PowerPoint</Application>
  <PresentationFormat>On-screen Show (4:3)</PresentationFormat>
  <Paragraphs>134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Lato</vt:lpstr>
      <vt:lpstr>Roboto</vt:lpstr>
      <vt:lpstr>Playfair Display</vt:lpstr>
      <vt:lpstr>Arial</vt:lpstr>
      <vt:lpstr>Alegreya</vt:lpstr>
      <vt:lpstr>Verdana</vt:lpstr>
      <vt:lpstr>Calibri</vt:lpstr>
      <vt:lpstr>Blue &amp; Gold</vt:lpstr>
      <vt:lpstr> Promoting Social Emotional Skills at Home</vt:lpstr>
      <vt:lpstr>Agenda</vt:lpstr>
      <vt:lpstr>Problem Solving involves... </vt:lpstr>
      <vt:lpstr>PowerPoint Presentation</vt:lpstr>
      <vt:lpstr>PowerPoint Presentation</vt:lpstr>
      <vt:lpstr>PowerPoint Presentation</vt:lpstr>
      <vt:lpstr>Steps in Resolving Conflicts</vt:lpstr>
      <vt:lpstr>PowerPoint Presentation</vt:lpstr>
      <vt:lpstr> Supporting Young Children with Problem-Solving in the Moment </vt:lpstr>
      <vt:lpstr>Controlling Anger and Impulse</vt:lpstr>
      <vt:lpstr>PowerPoint Presentation</vt:lpstr>
      <vt:lpstr>A scripted story to assist with teaching the “Turtle Technique”  By Rochelle Lentini March 2005</vt:lpstr>
      <vt:lpstr>Teach and Practice How Tucker Breathes</vt:lpstr>
      <vt:lpstr>PowerPoint Presentation</vt:lpstr>
      <vt:lpstr>Self-Regulation</vt:lpstr>
      <vt:lpstr>PowerPoint Presentation</vt:lpstr>
      <vt:lpstr>PowerPoint Presentation</vt:lpstr>
      <vt:lpstr>Something to think about….</vt:lpstr>
      <vt:lpstr>Survey Time!!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Social Emotional Skills at Home</dc:title>
  <dc:creator>Melissa Strelec</dc:creator>
  <cp:lastModifiedBy>Janice Torres</cp:lastModifiedBy>
  <cp:revision>1</cp:revision>
  <dcterms:modified xsi:type="dcterms:W3CDTF">2021-03-26T17:37:56Z</dcterms:modified>
</cp:coreProperties>
</file>